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1"/>
    <p:sldMasterId id="2147483680" r:id="rId2"/>
    <p:sldMasterId id="2147483681" r:id="rId3"/>
    <p:sldMasterId id="2147488279" r:id="rId4"/>
  </p:sldMasterIdLst>
  <p:notesMasterIdLst>
    <p:notesMasterId r:id="rId34"/>
  </p:notesMasterIdLst>
  <p:handoutMasterIdLst>
    <p:handoutMasterId r:id="rId35"/>
  </p:handoutMasterIdLst>
  <p:sldIdLst>
    <p:sldId id="331" r:id="rId5"/>
    <p:sldId id="332" r:id="rId6"/>
    <p:sldId id="338" r:id="rId7"/>
    <p:sldId id="390" r:id="rId8"/>
    <p:sldId id="395" r:id="rId9"/>
    <p:sldId id="416" r:id="rId10"/>
    <p:sldId id="339" r:id="rId11"/>
    <p:sldId id="405" r:id="rId12"/>
    <p:sldId id="368" r:id="rId13"/>
    <p:sldId id="396" r:id="rId14"/>
    <p:sldId id="402" r:id="rId15"/>
    <p:sldId id="403" r:id="rId16"/>
    <p:sldId id="399" r:id="rId17"/>
    <p:sldId id="417" r:id="rId18"/>
    <p:sldId id="415" r:id="rId19"/>
    <p:sldId id="409" r:id="rId20"/>
    <p:sldId id="398" r:id="rId21"/>
    <p:sldId id="408" r:id="rId22"/>
    <p:sldId id="413" r:id="rId23"/>
    <p:sldId id="418" r:id="rId24"/>
    <p:sldId id="414" r:id="rId25"/>
    <p:sldId id="406" r:id="rId26"/>
    <p:sldId id="383" r:id="rId27"/>
    <p:sldId id="386" r:id="rId28"/>
    <p:sldId id="419" r:id="rId29"/>
    <p:sldId id="354" r:id="rId30"/>
    <p:sldId id="367" r:id="rId31"/>
    <p:sldId id="421" r:id="rId32"/>
    <p:sldId id="424" r:id="rId33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1AC7706A-C94B-451D-96B9-C5DD16A3A35A}">
          <p14:sldIdLst>
            <p14:sldId id="331"/>
            <p14:sldId id="332"/>
            <p14:sldId id="338"/>
            <p14:sldId id="390"/>
            <p14:sldId id="395"/>
            <p14:sldId id="416"/>
            <p14:sldId id="339"/>
            <p14:sldId id="405"/>
            <p14:sldId id="368"/>
            <p14:sldId id="396"/>
            <p14:sldId id="402"/>
            <p14:sldId id="403"/>
            <p14:sldId id="399"/>
            <p14:sldId id="417"/>
            <p14:sldId id="415"/>
            <p14:sldId id="409"/>
            <p14:sldId id="398"/>
            <p14:sldId id="408"/>
            <p14:sldId id="413"/>
            <p14:sldId id="418"/>
            <p14:sldId id="414"/>
            <p14:sldId id="406"/>
            <p14:sldId id="383"/>
            <p14:sldId id="386"/>
            <p14:sldId id="419"/>
            <p14:sldId id="354"/>
            <p14:sldId id="367"/>
          </p14:sldIdLst>
        </p14:section>
        <p14:section name="Leaderboards" id="{80EBB245-C6A7-44EE-8378-AF409B7FF294}">
          <p14:sldIdLst>
            <p14:sldId id="421"/>
          </p14:sldIdLst>
        </p14:section>
        <p14:section name="Whiteboard" id="{E7A7DCE9-082E-4622-8294-461B28437EED}">
          <p14:sldIdLst>
            <p14:sldId id="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6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99"/>
    <a:srgbClr val="FFBDBD"/>
    <a:srgbClr val="FF0000"/>
    <a:srgbClr val="000000"/>
    <a:srgbClr val="FFC600"/>
    <a:srgbClr val="00F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86" autoAdjust="0"/>
    <p:restoredTop sz="82165" autoAdjust="0"/>
  </p:normalViewPr>
  <p:slideViewPr>
    <p:cSldViewPr>
      <p:cViewPr varScale="1">
        <p:scale>
          <a:sx n="73" d="100"/>
          <a:sy n="73" d="100"/>
        </p:scale>
        <p:origin x="533" y="67"/>
      </p:cViewPr>
      <p:guideLst>
        <p:guide orient="horz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134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3771448"/>
        <c:axId val="653771840"/>
        <c:axId val="808495672"/>
      </c:bar3DChart>
      <c:catAx>
        <c:axId val="653771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53771840"/>
        <c:crosses val="autoZero"/>
        <c:auto val="1"/>
        <c:lblAlgn val="ctr"/>
        <c:lblOffset val="100"/>
        <c:noMultiLvlLbl val="0"/>
      </c:catAx>
      <c:valAx>
        <c:axId val="65377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53771448"/>
        <c:crosses val="autoZero"/>
        <c:crossBetween val="between"/>
      </c:valAx>
      <c:serAx>
        <c:axId val="808495672"/>
        <c:scaling>
          <c:orientation val="minMax"/>
        </c:scaling>
        <c:delete val="0"/>
        <c:axPos val="b"/>
        <c:majorTickMark val="out"/>
        <c:minorTickMark val="none"/>
        <c:tickLblPos val="nextTo"/>
        <c:crossAx val="65377184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75959249538252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A.</c:v>
                </c:pt>
                <c:pt idx="1">
                  <c:v>B.</c:v>
                </c:pt>
              </c:strCache>
            </c:strRef>
          </c:cat>
          <c:val>
            <c:numRef>
              <c:f>Sheet1!$B$1:$B$2</c:f>
              <c:numCache>
                <c:formatCode>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55328304"/>
        <c:axId val="655328696"/>
        <c:axId val="0"/>
      </c:bar3DChart>
      <c:catAx>
        <c:axId val="65532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655328696"/>
        <c:crosses val="autoZero"/>
        <c:auto val="1"/>
        <c:lblAlgn val="ctr"/>
        <c:lblOffset val="100"/>
        <c:noMultiLvlLbl val="0"/>
      </c:catAx>
      <c:valAx>
        <c:axId val="655328696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655328304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75959249538252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A.</c:v>
                </c:pt>
                <c:pt idx="1">
                  <c:v>B.</c:v>
                </c:pt>
              </c:strCache>
            </c:strRef>
          </c:cat>
          <c:val>
            <c:numRef>
              <c:f>Sheet1!$B$1:$B$2</c:f>
              <c:numCache>
                <c:formatCode>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9467168"/>
        <c:axId val="699467560"/>
        <c:axId val="0"/>
      </c:bar3DChart>
      <c:catAx>
        <c:axId val="69946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699467560"/>
        <c:crosses val="autoZero"/>
        <c:auto val="1"/>
        <c:lblAlgn val="ctr"/>
        <c:lblOffset val="100"/>
        <c:noMultiLvlLbl val="0"/>
      </c:catAx>
      <c:valAx>
        <c:axId val="699467560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699467168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759592495382521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A.</c:v>
                </c:pt>
                <c:pt idx="1">
                  <c:v>B.</c:v>
                </c:pt>
              </c:strCache>
            </c:strRef>
          </c:cat>
          <c:val>
            <c:numRef>
              <c:f>Sheet1!$B$1:$B$2</c:f>
              <c:numCache>
                <c:formatCode>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2433656"/>
        <c:axId val="552434048"/>
        <c:axId val="0"/>
      </c:bar3DChart>
      <c:catAx>
        <c:axId val="552433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552434048"/>
        <c:crosses val="autoZero"/>
        <c:auto val="1"/>
        <c:lblAlgn val="ctr"/>
        <c:lblOffset val="100"/>
        <c:noMultiLvlLbl val="0"/>
      </c:catAx>
      <c:valAx>
        <c:axId val="552434048"/>
        <c:scaling>
          <c:orientation val="minMax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6350">
            <a:noFill/>
          </a:ln>
        </c:spPr>
        <c:crossAx val="552433656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81CBA4-DF61-4D8D-9082-3E1F8E9FEBA2}" type="datetimeFigureOut">
              <a:rPr lang="en-US"/>
              <a:pPr>
                <a:defRPr/>
              </a:pPr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FAA269-E159-41DA-B2C4-DA78A78CF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03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6F56AA-FB95-4B10-BA6D-DE1DD8507B75}" type="datetimeFigureOut">
              <a:rPr lang="en-US"/>
              <a:pPr>
                <a:defRPr/>
              </a:pPr>
              <a:t>9/22/2015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807373-52D2-4642-967B-60941DD7E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196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8FC12-D20E-455B-88E8-FE3442F08C1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2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390285-A27C-49FD-94AB-ECEA8CE2A7D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18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71F7EC-11CD-41D5-8838-A1C8490FEA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34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0F336-7A69-497B-A37B-D43883E429C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53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D78E68-FBF0-4DAA-BB5C-D461D7D26F0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996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A65B7-E115-4576-9E97-E077A778E92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58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465353-459D-45B3-9EAD-9F31F5C129E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5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A223D8-B7B5-4335-B285-61C684B517D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7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C4C84B-DB9D-4168-9F24-9F04BEC7349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20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6F91F4-EEF6-4FB0-8045-2812CBBA0A0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33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D9098D-F147-4A91-859E-B6CB9073C76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6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EFFA70-BA07-4620-8D48-1165B758094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69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429447-CB40-49A3-9B8C-30EE3953E2F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5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95BE65-C6BB-4DB3-AD92-964CC4E7F21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3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DF0C86-2D21-4F40-886E-95D9F3C02F8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79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B3929E-30E5-4C56-9856-6F8F984C974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12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EF857C-F6A9-4D8A-86FE-1611E4A7AE6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1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45D6F0-B3CE-4EC5-BF8E-6DE04DD046E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748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852559-1EC7-4809-B714-631FA2EDA12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0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483C60-D56C-4036-8346-CE2C7429840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3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807373-52D2-4642-967B-60941DD7E05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2FEE-2F30-4428-AE42-F89A44FEA8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6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FFC250-C26A-4634-9C42-AE053F78C1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7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42EC8E-0A28-4D05-B31B-1F2384323FC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0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8.xml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693988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5F709-6686-4FFA-9A23-D4B034E74E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3_2-Content Left_2-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2514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800600" y="1066800"/>
            <a:ext cx="3886200" cy="25146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6"/>
          </p:nvPr>
        </p:nvSpPr>
        <p:spPr>
          <a:xfrm>
            <a:off x="457200" y="3810000"/>
            <a:ext cx="4038600" cy="2514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4800600" y="3810000"/>
            <a:ext cx="3886200" cy="25146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07B5-572F-4AFC-89C8-1C324D780B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2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1_Content Top_Graph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2362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" y="3733800"/>
            <a:ext cx="8229600" cy="2590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ED226-E2AD-4083-8246-23637B0788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92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2_Content Top_Graph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160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" y="2971800"/>
            <a:ext cx="8229600" cy="3352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84B83-1783-4979-98A8-4BC8BEA733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53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1-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>
            <a:lvl1pPr>
              <a:buFont typeface="Arial" pitchFamily="34" charset="0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4FE07-3C02-4009-8379-7889FA9127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27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2_Conten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6"/>
          </p:nvPr>
        </p:nvSpPr>
        <p:spPr>
          <a:xfrm>
            <a:off x="4724400" y="1066800"/>
            <a:ext cx="4038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4008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31CE9-262A-45FC-8E02-9A6E8063C2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80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"/>
          </a:xfrm>
        </p:spPr>
        <p:txBody>
          <a:bodyPr/>
          <a:lstStyle>
            <a:lvl1pPr>
              <a:buNone/>
              <a:defRPr baseline="0"/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2"/>
          </p:nvPr>
        </p:nvSpPr>
        <p:spPr>
          <a:xfrm>
            <a:off x="457200" y="1752600"/>
            <a:ext cx="8229600" cy="4572000"/>
          </a:xfrm>
        </p:spPr>
        <p:txBody>
          <a:bodyPr/>
          <a:lstStyle>
            <a:lvl1pPr>
              <a:defRPr sz="2400"/>
            </a:lvl1pPr>
            <a:lvl2pPr>
              <a:buNone/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7BF0-C3DC-48DD-8B2B-CA9BA70A94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2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65C69-EE5E-4D01-8000-42B6EC93D5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74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992E9F-3CD9-4AE9-BF37-DB15DB46E94D}" type="datetimeFigureOut">
              <a:rPr lang="en-US" smtClean="0"/>
              <a:pPr>
                <a:defRPr/>
              </a:pPr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Lesson 06.01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8D767-492E-46B3-A654-FAE8814903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75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992E9F-3CD9-4AE9-BF37-DB15DB46E94D}" type="datetimeFigureOut">
              <a:rPr lang="en-US" smtClean="0"/>
              <a:pPr>
                <a:defRPr/>
              </a:pPr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Lesson 06.01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8D767-492E-46B3-A654-FAE8814903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832358473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4238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9/22/2015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1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 Lesson Title Slide splash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12648" y="969264"/>
            <a:ext cx="8229600" cy="786384"/>
          </a:xfrm>
        </p:spPr>
        <p:txBody>
          <a:bodyPr/>
          <a:lstStyle>
            <a:lvl1pPr algn="ctr">
              <a:buNone/>
              <a:defRPr sz="3600" b="1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2648" y="1920240"/>
            <a:ext cx="8229600" cy="470916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BF5B-D8B2-46AB-80C7-234135F41D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52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 smtClean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68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 smtClean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73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 smtClean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103239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30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964B000-1AE4-4C7B-B7BC-3756D5FA85E3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9/22/2015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9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2 Lesson Title Slide splash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38200"/>
            <a:ext cx="8229600" cy="1298448"/>
          </a:xfrm>
        </p:spPr>
        <p:txBody>
          <a:bodyPr/>
          <a:lstStyle>
            <a:lvl1pPr algn="ctr">
              <a:buNone/>
              <a:defRPr sz="3600" b="1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2648" y="2148840"/>
            <a:ext cx="8229600" cy="448056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002F8-8B0A-45B8-837C-24C0AB35AD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2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029200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4230D-1DDB-45C3-BE25-489F07480A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5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_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" y="1219200"/>
            <a:ext cx="8229600" cy="5029200"/>
          </a:xfrm>
        </p:spPr>
        <p:txBody>
          <a:bodyPr rtlCol="0">
            <a:normAutofit/>
          </a:bodyPr>
          <a:lstStyle>
            <a:lvl1pPr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364AA-3977-4205-A073-00E8329FE4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0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LO_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257800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7B7D0-2E9D-431A-8F54-8DB2CE3861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6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257800"/>
          </a:xfrm>
        </p:spPr>
        <p:txBody>
          <a:bodyPr/>
          <a:lstStyle>
            <a:lvl1pPr>
              <a:buFont typeface="Arial" pitchFamily="34" charset="0"/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7FA42-8F4A-4772-A1E6-F42214CF1A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5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1_Content Left_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800600" y="1066800"/>
            <a:ext cx="3886200" cy="5257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CD0E5-1E18-4F79-ADDA-80044E7E50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9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2_Content Left_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4572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2895600" cy="5257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657600" y="1066800"/>
            <a:ext cx="5029200" cy="5257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431B7-2768-4D90-9DA6-790582DBB3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8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992E9F-3CD9-4AE9-BF37-DB15DB46E94D}" type="datetimeFigureOut">
              <a:rPr lang="en-US"/>
              <a:pPr>
                <a:defRPr/>
              </a:pPr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Lesson 06.01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08D767-492E-46B3-A654-FAE88149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600px-NJROTC_svg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8262" r:id="rId1"/>
    <p:sldLayoutId id="2147488263" r:id="rId2"/>
    <p:sldLayoutId id="2147488264" r:id="rId3"/>
    <p:sldLayoutId id="2147488265" r:id="rId4"/>
    <p:sldLayoutId id="2147488266" r:id="rId5"/>
    <p:sldLayoutId id="2147488267" r:id="rId6"/>
    <p:sldLayoutId id="2147488268" r:id="rId7"/>
    <p:sldLayoutId id="2147488269" r:id="rId8"/>
    <p:sldLayoutId id="2147488270" r:id="rId9"/>
    <p:sldLayoutId id="2147488271" r:id="rId10"/>
    <p:sldLayoutId id="2147488272" r:id="rId11"/>
    <p:sldLayoutId id="2147488273" r:id="rId12"/>
    <p:sldLayoutId id="2147488274" r:id="rId13"/>
    <p:sldLayoutId id="2147488275" r:id="rId14"/>
    <p:sldLayoutId id="2147488276" r:id="rId15"/>
    <p:sldLayoutId id="2147488277" r:id="rId16"/>
    <p:sldLayoutId id="2147488278" r:id="rId17"/>
    <p:sldLayoutId id="2147488286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B6F1A2-07E0-4212-AA32-B0697ECDF8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4" name="Picture 7" descr="\\AHAROLDFP3\CW Development\Artist Drive\EParker\CCS (Combat Convoy Sim)\Graphic Lib\CCS PPT Interface Prototype\Images\CCS_Interface_Introduc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62F095-50F8-4ADC-A31D-303F2AC0501D}" type="datetimeFigureOut">
              <a:rPr lang="en-US"/>
              <a:pPr>
                <a:defRPr/>
              </a:pPr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752883-79C9-4B20-92E4-74BFDBF5C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\\AHAROLDFP3\CW Development\Artist Drive\EParker\CCS (Combat Convoy Sim)\Graphic Lib\CCS PPT Interface Prototype\Images\CCS_Interface_Presentation Slid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06FB7F-EE5B-45C5-B599-7E5CA0C45168}" type="slidenum">
              <a:rPr lang="en-US" smtClean="0">
                <a:solidFill>
                  <a:prstClr val="white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9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80" r:id="rId1"/>
    <p:sldLayoutId id="2147488281" r:id="rId2"/>
    <p:sldLayoutId id="2147488282" r:id="rId3"/>
    <p:sldLayoutId id="2147488283" r:id="rId4"/>
    <p:sldLayoutId id="2147488284" r:id="rId5"/>
    <p:sldLayoutId id="214748828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hart" Target="../charts/chart3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chart" Target="../charts/chart4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66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NJROTC</a:t>
            </a:r>
            <a:r>
              <a:rPr lang="en-US" altLang="en-US" sz="14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/>
            </a:r>
            <a:br>
              <a:rPr lang="en-US" altLang="en-US" sz="14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</a:br>
            <a: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NS-4</a:t>
            </a:r>
            <a:b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</a:br>
            <a: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Leadership and Ethics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517CBD-69D2-452D-B70C-D7AA9DA4955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88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Power of Positive Relationships</a:t>
            </a:r>
          </a:p>
        </p:txBody>
      </p:sp>
      <p:sp>
        <p:nvSpPr>
          <p:cNvPr id="29700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419600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The relationship between officers and their people has an effect on everyone’s performance.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When crew members complain proudly about their hardships, they likely have a good relationship with their commander.</a:t>
            </a:r>
          </a:p>
          <a:p>
            <a:pPr eaLnBrk="1" hangingPunct="1"/>
            <a:endParaRPr lang="en-US" altLang="en-US" sz="1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D4D59C2-86AE-46F8-BB22-26AB47DC18C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9702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Camaraderie with Discipline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8229600" cy="16002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Officers don’t sacrifice discipline for </a:t>
            </a:r>
            <a:r>
              <a:rPr lang="en-US" altLang="en-US" sz="2800" dirty="0" smtClean="0">
                <a:solidFill>
                  <a:srgbClr val="FFFF00"/>
                </a:solidFill>
              </a:rPr>
              <a:t>camaraderie</a:t>
            </a:r>
            <a:r>
              <a:rPr lang="en-US" altLang="en-US" sz="2800" dirty="0" smtClean="0"/>
              <a:t>.</a:t>
            </a:r>
          </a:p>
          <a:p>
            <a:pPr eaLnBrk="1" hangingPunct="1"/>
            <a:endParaRPr lang="en-US" altLang="en-US" sz="1000" dirty="0" smtClean="0"/>
          </a:p>
          <a:p>
            <a:pPr eaLnBrk="1" hangingPunct="1"/>
            <a:r>
              <a:rPr lang="en-US" altLang="en-US" sz="2800" dirty="0" smtClean="0"/>
              <a:t>An officer can develop </a:t>
            </a:r>
            <a:r>
              <a:rPr lang="en-US" altLang="en-US" sz="2800" dirty="0" smtClean="0">
                <a:solidFill>
                  <a:srgbClr val="FFFF00"/>
                </a:solidFill>
              </a:rPr>
              <a:t>camaraderie</a:t>
            </a:r>
            <a:r>
              <a:rPr lang="en-US" altLang="en-US" sz="2800" dirty="0" smtClean="0"/>
              <a:t> without losing discipline.</a:t>
            </a:r>
          </a:p>
        </p:txBody>
      </p:sp>
      <p:pic>
        <p:nvPicPr>
          <p:cNvPr id="30724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19400"/>
            <a:ext cx="8229600" cy="3352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7D97ED6-DE96-49ED-B600-66415A2E7F5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0726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Camaraderie with Discipline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7974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ADM Elmo </a:t>
            </a:r>
            <a:r>
              <a:rPr lang="en-US" sz="2800" dirty="0" err="1" smtClean="0"/>
              <a:t>Zumwalt</a:t>
            </a:r>
            <a:r>
              <a:rPr lang="en-US" sz="2800" dirty="0" smtClean="0"/>
              <a:t>:</a:t>
            </a:r>
          </a:p>
          <a:p>
            <a:pPr eaLnBrk="1" hangingPunct="1">
              <a:defRPr/>
            </a:pPr>
            <a:r>
              <a:rPr lang="en-US" sz="2800" dirty="0" smtClean="0"/>
              <a:t>Commanded </a:t>
            </a:r>
            <a:r>
              <a:rPr lang="en-US" sz="2800" dirty="0"/>
              <a:t>the world’s first guided missile frigate, the USS </a:t>
            </a:r>
            <a:r>
              <a:rPr lang="en-US" sz="2800" i="1" dirty="0" smtClean="0"/>
              <a:t>Dewey.</a:t>
            </a:r>
            <a:endParaRPr lang="en-US" sz="28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sz="900" dirty="0"/>
          </a:p>
          <a:p>
            <a:pPr eaLnBrk="1" hangingPunct="1">
              <a:defRPr/>
            </a:pPr>
            <a:r>
              <a:rPr lang="en-US" sz="2800" dirty="0"/>
              <a:t>Allowed his department heads to discuss in “very vigorous terms” their suggestions for </a:t>
            </a:r>
            <a:r>
              <a:rPr lang="en-US" sz="2800" dirty="0" smtClean="0"/>
              <a:t>changes.</a:t>
            </a:r>
            <a:endParaRPr lang="en-US" sz="2800" dirty="0"/>
          </a:p>
          <a:p>
            <a:pPr eaLnBrk="1" hangingPunct="1">
              <a:defRPr/>
            </a:pPr>
            <a:endParaRPr lang="en-US" sz="900" dirty="0"/>
          </a:p>
          <a:p>
            <a:pPr eaLnBrk="1" hangingPunct="1">
              <a:defRPr/>
            </a:pPr>
            <a:r>
              <a:rPr lang="en-US" sz="2800" dirty="0"/>
              <a:t>Knew that “when the chips were down … there was instant and total </a:t>
            </a:r>
            <a:r>
              <a:rPr lang="en-US" sz="2800" dirty="0" smtClean="0"/>
              <a:t>obedience.”</a:t>
            </a:r>
            <a:endParaRPr lang="en-US" sz="2800" dirty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1748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2A2DB50-E2C5-45AB-A5FC-BBB3420E148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1750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CNO Jonathan Greenert</a:t>
            </a: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B633FD6-DE77-4CE8-976C-893EA30AB15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71800" y="5954712"/>
            <a:ext cx="3429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Select Video to Start or Pause</a:t>
            </a:r>
          </a:p>
        </p:txBody>
      </p: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118" y="1066800"/>
            <a:ext cx="8169764" cy="4642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1063849"/>
              </p:ext>
            </p:extLst>
          </p:nvPr>
        </p:nvGraphicFramePr>
        <p:xfrm>
          <a:off x="5178425" y="2824160"/>
          <a:ext cx="3594100" cy="460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Officers can develop good relationships with subordinates that include camaraderie and discipline.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(NS4-U4L1:LQ2)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3560064"/>
            <a:ext cx="7772400" cy="48006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sz="3200" dirty="0" smtClean="0"/>
              <a:t>True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sz="3200" dirty="0" smtClean="0"/>
              <a:t>False</a:t>
            </a:r>
            <a:endParaRPr lang="en-US" sz="3200" dirty="0"/>
          </a:p>
        </p:txBody>
      </p:sp>
      <p:sp>
        <p:nvSpPr>
          <p:cNvPr id="7" name="CAI1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226314" y="3560064"/>
            <a:ext cx="402336" cy="402336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1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Effective and Successful Officers</a:t>
            </a:r>
            <a:endParaRPr lang="en-US" altLang="en-US" sz="2400" smtClean="0"/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143000"/>
            <a:ext cx="45688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/>
              <a:t>ADM </a:t>
            </a:r>
            <a:r>
              <a:rPr lang="en-US" sz="2800" dirty="0" err="1"/>
              <a:t>Zumwalt</a:t>
            </a:r>
            <a:r>
              <a:rPr lang="en-US" sz="2800" dirty="0"/>
              <a:t> on characteristics of a good officer: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1000" dirty="0"/>
          </a:p>
          <a:p>
            <a:pPr eaLnBrk="1" hangingPunct="1">
              <a:buClr>
                <a:schemeClr val="tx1"/>
              </a:buClr>
              <a:defRPr/>
            </a:pPr>
            <a:r>
              <a:rPr lang="en-US" sz="2800" dirty="0">
                <a:solidFill>
                  <a:srgbClr val="FFFF00"/>
                </a:solidFill>
              </a:rPr>
              <a:t>Belief</a:t>
            </a:r>
            <a:r>
              <a:rPr lang="en-US" sz="2800" dirty="0"/>
              <a:t> that the Navy is worthwhile</a:t>
            </a:r>
          </a:p>
          <a:p>
            <a:pPr eaLnBrk="1" hangingPunct="1">
              <a:buClr>
                <a:schemeClr val="tx1"/>
              </a:buClr>
              <a:defRPr/>
            </a:pPr>
            <a:endParaRPr lang="en-US" sz="1000" dirty="0"/>
          </a:p>
          <a:p>
            <a:pPr eaLnBrk="1" hangingPunct="1">
              <a:buClr>
                <a:schemeClr val="tx1"/>
              </a:buClr>
              <a:defRPr/>
            </a:pPr>
            <a:r>
              <a:rPr lang="en-US" sz="2800" dirty="0">
                <a:solidFill>
                  <a:srgbClr val="FFFF00"/>
                </a:solidFill>
              </a:rPr>
              <a:t>Pride</a:t>
            </a:r>
            <a:r>
              <a:rPr lang="en-US" sz="2800" dirty="0"/>
              <a:t> in service</a:t>
            </a:r>
          </a:p>
          <a:p>
            <a:pPr eaLnBrk="1" hangingPunct="1">
              <a:buClr>
                <a:schemeClr val="tx1"/>
              </a:buClr>
              <a:defRPr/>
            </a:pPr>
            <a:endParaRPr lang="en-US" sz="1000" dirty="0"/>
          </a:p>
          <a:p>
            <a:pPr eaLnBrk="1" hangingPunct="1">
              <a:buClr>
                <a:schemeClr val="tx1"/>
              </a:buClr>
              <a:defRPr/>
            </a:pPr>
            <a:r>
              <a:rPr lang="en-US" sz="2800" dirty="0">
                <a:solidFill>
                  <a:srgbClr val="FFFF00"/>
                </a:solidFill>
              </a:rPr>
              <a:t>Dedication</a:t>
            </a:r>
            <a:r>
              <a:rPr lang="en-US" sz="2800" dirty="0"/>
              <a:t> to the mission of the Navy and to the concept of the life of service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 smtClean="0"/>
          </a:p>
        </p:txBody>
      </p:sp>
      <p:pic>
        <p:nvPicPr>
          <p:cNvPr id="34820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192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B66F11B0-701A-4848-B429-3D205EBDC50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4822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Effective and Successful Officers</a:t>
            </a:r>
            <a:endParaRPr lang="en-US" altLang="en-US" sz="3400" smtClean="0"/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85312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ADM </a:t>
            </a:r>
            <a:r>
              <a:rPr lang="en-US" sz="2800" dirty="0" err="1" smtClean="0"/>
              <a:t>Zumwalt</a:t>
            </a:r>
            <a:r>
              <a:rPr lang="en-US" sz="2800" dirty="0"/>
              <a:t>:</a:t>
            </a: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An </a:t>
            </a:r>
            <a:r>
              <a:rPr lang="en-US" sz="2800" dirty="0"/>
              <a:t>officer isn’t required to see the Navy as “something sacred and unchangeable.”</a:t>
            </a:r>
          </a:p>
          <a:p>
            <a:pPr eaLnBrk="1" hangingPunct="1">
              <a:defRPr/>
            </a:pPr>
            <a:endParaRPr lang="en-US" sz="1000" dirty="0"/>
          </a:p>
          <a:p>
            <a:pPr eaLnBrk="1" hangingPunct="1">
              <a:defRPr/>
            </a:pPr>
            <a:r>
              <a:rPr lang="en-US" sz="2800" dirty="0"/>
              <a:t>Rather, he can “be positively critical of those areas that need fixing.”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7C80BCE-AB35-4952-88EE-946DD708A6B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  <p:pic>
        <p:nvPicPr>
          <p:cNvPr id="35846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38" y="3584575"/>
            <a:ext cx="8229600" cy="259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Effective and Successful Officers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76200" y="914400"/>
            <a:ext cx="47974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ADM </a:t>
            </a:r>
            <a:r>
              <a:rPr lang="en-US" sz="2800" dirty="0" err="1" smtClean="0"/>
              <a:t>Zumwalt</a:t>
            </a:r>
            <a:r>
              <a:rPr lang="en-US" sz="2800" dirty="0" smtClean="0"/>
              <a:t>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800" dirty="0" smtClean="0"/>
              <a:t>Officers should be good citizens of the unit.</a:t>
            </a:r>
          </a:p>
          <a:p>
            <a:pPr eaLnBrk="1" hangingPunct="1"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800" dirty="0" smtClean="0"/>
              <a:t>If there are personality clashes, it is the officer’s responsibility to understand the other person’s perspective.</a:t>
            </a:r>
          </a:p>
          <a:p>
            <a:pPr eaLnBrk="1" hangingPunct="1">
              <a:defRPr/>
            </a:pPr>
            <a:endParaRPr lang="en-US" sz="1000" dirty="0"/>
          </a:p>
          <a:p>
            <a:pPr eaLnBrk="1" hangingPunct="1">
              <a:defRPr/>
            </a:pPr>
            <a:r>
              <a:rPr lang="en-US" sz="2800" dirty="0" smtClean="0"/>
              <a:t>Officers should look for practical compromises.</a:t>
            </a:r>
          </a:p>
          <a:p>
            <a:pPr eaLnBrk="1" hangingPunct="1">
              <a:defRPr/>
            </a:pPr>
            <a:endParaRPr lang="en-US" sz="1000" dirty="0" smtClean="0"/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36868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0EB2EE-AD18-4E97-A049-3E9A869FBF2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6870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6575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Power of a Positive Attitude</a:t>
            </a:r>
            <a:endParaRPr lang="en-US" altLang="en-US" sz="2400" smtClean="0"/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568825" cy="5257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Having a positive attitude can impact the effectiveness of your unit.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Subordinates follow your lead, including your attitude.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In debriefings, critique in a constructive way while accentuating the positives.</a:t>
            </a:r>
          </a:p>
          <a:p>
            <a:pPr eaLnBrk="1" hangingPunct="1"/>
            <a:endParaRPr lang="en-US" altLang="en-US" sz="2800" smtClean="0"/>
          </a:p>
        </p:txBody>
      </p:sp>
      <p:pic>
        <p:nvPicPr>
          <p:cNvPr id="3789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22C51F76-FBF8-4D80-8040-E640BECD043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7894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Power of a Positive Attitude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4797425" cy="5257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Dwelling on negatives helps no one.</a:t>
            </a:r>
          </a:p>
          <a:p>
            <a:pPr eaLnBrk="1" hangingPunct="1"/>
            <a:endParaRPr lang="en-US" altLang="en-US" sz="1000" smtClean="0"/>
          </a:p>
          <a:p>
            <a:pPr eaLnBrk="1" hangingPunct="1"/>
            <a:r>
              <a:rPr lang="en-US" altLang="en-US" sz="2800" smtClean="0"/>
              <a:t>If you are naturally timid or pessimistic, overcome your nature through training exercises.</a:t>
            </a:r>
          </a:p>
          <a:p>
            <a:pPr eaLnBrk="1" hangingPunct="1"/>
            <a:endParaRPr lang="en-US" altLang="en-US" sz="1000" smtClean="0"/>
          </a:p>
          <a:p>
            <a:pPr eaLnBrk="1" hangingPunct="1"/>
            <a:r>
              <a:rPr lang="en-US" altLang="en-US" sz="2800" smtClean="0"/>
              <a:t>Remember, there is a big difference between failure due to physical inability and failure due to lack of motivation.</a:t>
            </a:r>
          </a:p>
          <a:p>
            <a:pPr eaLnBrk="1" hangingPunct="1"/>
            <a:endParaRPr lang="en-US" altLang="en-US" sz="2800" smtClean="0"/>
          </a:p>
        </p:txBody>
      </p:sp>
      <p:pic>
        <p:nvPicPr>
          <p:cNvPr id="38916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6705213-CC51-40B1-925C-AD5746EFA50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8918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8"/>
          <p:cNvSpPr>
            <a:spLocks noGrp="1"/>
          </p:cNvSpPr>
          <p:nvPr>
            <p:ph type="ctrTitle"/>
          </p:nvPr>
        </p:nvSpPr>
        <p:spPr>
          <a:xfrm>
            <a:off x="1143000" y="2693988"/>
            <a:ext cx="7467600" cy="1470025"/>
          </a:xfrm>
        </p:spPr>
        <p:txBody>
          <a:bodyPr/>
          <a:lstStyle/>
          <a:p>
            <a: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Lesson 04.01</a:t>
            </a:r>
            <a:b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</a:br>
            <a:r>
              <a:rPr lang="en-US" altLang="en-US" sz="6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 Relationships and Attitude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215F-C3D1-45F9-A496-EFBD930C32F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Officers can strengthen their units through _______.</a:t>
            </a:r>
            <a:endParaRPr lang="en-US" sz="54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willingness to compromise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/>
              <a:t>k</a:t>
            </a:r>
            <a:r>
              <a:rPr lang="en-US" sz="3200" dirty="0" smtClean="0"/>
              <a:t>eeping a positive attitude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/>
              <a:t>p</a:t>
            </a:r>
            <a:r>
              <a:rPr lang="en-US" sz="3200" dirty="0" smtClean="0"/>
              <a:t>ositive and constructive criticism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buFont typeface="Arial" charset="0"/>
              <a:buAutoNum type="alphaUcPeriod"/>
            </a:pPr>
            <a:r>
              <a:rPr lang="en-US" sz="3200" dirty="0" smtClean="0"/>
              <a:t>All of the above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(NS4-U4L1:LQ3)</a:t>
            </a:r>
          </a:p>
        </p:txBody>
      </p:sp>
      <p:sp>
        <p:nvSpPr>
          <p:cNvPr id="7" name="CAI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>
            <a:off x="381001" y="5007864"/>
            <a:ext cx="402336" cy="402336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PChart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858000" y="3200399"/>
            <a:ext cx="1727200" cy="297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6400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FF00"/>
              </a:buClr>
              <a:buFont typeface="+mj-lt"/>
              <a:buAutoNum type="alphaUcPeriod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</a:p>
          <a:p>
            <a:pPr indent="-514350" algn="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sz="3200" smtClean="0"/>
              <a:t>1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89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Setting the Example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914400"/>
            <a:ext cx="8229600" cy="533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smtClean="0"/>
              <a:t> </a:t>
            </a:r>
          </a:p>
        </p:txBody>
      </p:sp>
      <p:pic>
        <p:nvPicPr>
          <p:cNvPr id="40964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66850"/>
            <a:ext cx="8229600" cy="47053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05BCDB0-9316-4C10-84BC-030FC093389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0966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88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Setting the Example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5688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ADM Thomas Hayward: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“The </a:t>
            </a:r>
            <a:r>
              <a:rPr lang="en-US" sz="2800" dirty="0"/>
              <a:t>crew has a right to look upon their leader with </a:t>
            </a:r>
            <a:r>
              <a:rPr lang="en-US" sz="2800" dirty="0" smtClean="0"/>
              <a:t>respect.”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“But </a:t>
            </a:r>
            <a:r>
              <a:rPr lang="en-US" sz="2800" dirty="0"/>
              <a:t>the leader has to earn their respect and work to keep it</a:t>
            </a:r>
            <a:r>
              <a:rPr lang="en-US" sz="2800" dirty="0" smtClean="0"/>
              <a:t>.”</a:t>
            </a:r>
            <a:endParaRPr lang="en-US" sz="2800" dirty="0"/>
          </a:p>
          <a:p>
            <a:pPr eaLnBrk="1" hangingPunct="1">
              <a:defRPr/>
            </a:pPr>
            <a:endParaRPr lang="en-US" sz="1000" dirty="0"/>
          </a:p>
          <a:p>
            <a:pPr eaLnBrk="1" hangingPunct="1">
              <a:defRPr/>
            </a:pPr>
            <a:endParaRPr lang="en-US" sz="2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B912EC94-03CA-40C3-89BB-7060FD6FFBD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1990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Setting the Example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568825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ADM Thomas Hayward: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1400" dirty="0" smtClean="0"/>
          </a:p>
          <a:p>
            <a:pPr eaLnBrk="1" hangingPunct="1">
              <a:defRPr/>
            </a:pPr>
            <a:r>
              <a:rPr lang="en-US" sz="2800" dirty="0" smtClean="0"/>
              <a:t>“The quickest way to lose respect is to set a bad example.”</a:t>
            </a:r>
          </a:p>
          <a:p>
            <a:pPr eaLnBrk="1" hangingPunct="1">
              <a:defRPr/>
            </a:pPr>
            <a:endParaRPr lang="en-US" sz="1400" dirty="0" smtClean="0"/>
          </a:p>
          <a:p>
            <a:pPr eaLnBrk="1" hangingPunct="1">
              <a:defRPr/>
            </a:pPr>
            <a:r>
              <a:rPr lang="en-US" sz="2800" dirty="0" smtClean="0"/>
              <a:t>“This includes doing the kinds of things that some may think are macho or funny, but that in the long run are going to undermine the morale.”</a:t>
            </a:r>
          </a:p>
        </p:txBody>
      </p:sp>
      <p:pic>
        <p:nvPicPr>
          <p:cNvPr id="430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144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7010C588-7F04-4D6E-907E-E50EE546CC3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014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ADM Gary Roughead</a:t>
            </a: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4CF6ACD-6E90-4378-AC19-7DC8570A0EF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71800" y="6030912"/>
            <a:ext cx="3429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Select Video to Start or Pause</a:t>
            </a:r>
          </a:p>
        </p:txBody>
      </p:sp>
      <p:pic>
        <p:nvPicPr>
          <p:cNvPr id="6" name="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100" y="813867"/>
            <a:ext cx="6781800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9008282"/>
              </p:ext>
            </p:extLst>
          </p:nvPr>
        </p:nvGraphicFramePr>
        <p:xfrm>
          <a:off x="5176551" y="2590800"/>
          <a:ext cx="3594100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Behavior is a basic element of setting the example.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(NS4-U4L1:LQ4)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4902" y="3581400"/>
            <a:ext cx="7772400" cy="48006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sz="3200" dirty="0" smtClean="0"/>
              <a:t>True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sz="3200" dirty="0" smtClean="0"/>
              <a:t>False</a:t>
            </a:r>
            <a:endParaRPr lang="en-US" sz="3200" dirty="0"/>
          </a:p>
        </p:txBody>
      </p:sp>
      <p:sp>
        <p:nvSpPr>
          <p:cNvPr id="7" name="CAI1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226314" y="3581400"/>
            <a:ext cx="402336" cy="402336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6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Lesson Summary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257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In this lesson you have: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sz="16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Explained why the power of positive relationships and attitude are important in becoming an effective leader.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Stated the two components of leading by example.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Explained the influence that the relationship between officers and their peers has on everyone’s performance.</a:t>
            </a: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9DCBB67-40A8-4D72-A62D-712446CDBC3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6085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Lesson Summary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257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In this lesson you have: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n-US" sz="1600" dirty="0" smtClean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Stated the characteristics of effective and successful officers.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Explained the influence that attitude has on everyone’s performance.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Identified the ways in which a leader can lose the respect of subordinates.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Defined the key term service reputation.</a:t>
            </a: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457200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CAAFC196-67E7-411A-8236-173F79F903C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7109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LeaderBoardTitle"/>
          <p:cNvSpPr>
            <a:spLocks noGrp="1"/>
          </p:cNvSpPr>
          <p:nvPr>
            <p:ph type="title"/>
          </p:nvPr>
        </p:nvSpPr>
        <p:spPr>
          <a:xfrm>
            <a:off x="219808" y="67408"/>
            <a:ext cx="7886700" cy="1325563"/>
          </a:xfrm>
        </p:spPr>
        <p:txBody>
          <a:bodyPr/>
          <a:lstStyle/>
          <a:p>
            <a:r>
              <a:rPr lang="en-US" dirty="0" smtClean="0"/>
              <a:t>Leaderboard</a:t>
            </a:r>
            <a:endParaRPr lang="en-US" dirty="0"/>
          </a:p>
        </p:txBody>
      </p:sp>
      <p:graphicFrame>
        <p:nvGraphicFramePr>
          <p:cNvPr id="4" name="TPLeaderBoard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77076"/>
              </p:ext>
            </p:extLst>
          </p:nvPr>
        </p:nvGraphicFramePr>
        <p:xfrm>
          <a:off x="127000" y="1333500"/>
          <a:ext cx="8890000" cy="5029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7000"/>
                <a:gridCol w="3048000"/>
                <a:gridCol w="1397000"/>
                <a:gridCol w="3048000"/>
              </a:tblGrid>
              <a:tr h="3175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Points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smtClean="0"/>
                        <a:t>Participant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smtClean="0"/>
                        <a:t>Points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smtClean="0"/>
                        <a:t>Participant</a:t>
                      </a:r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100527" y="252446"/>
            <a:ext cx="8595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Last</a:t>
            </a:r>
          </a:p>
          <a:p>
            <a:pPr algn="ctr" eaLnBrk="0" hangingPunct="0"/>
            <a:r>
              <a:rPr lang="en-US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Slide</a:t>
            </a:r>
            <a:endParaRPr lang="en-US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cs typeface="+mn-cs"/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 rot="16200000">
            <a:off x="7332243" y="403643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9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2446"/>
            <a:ext cx="7886700" cy="7381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Whiteboard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78820" y="17585"/>
            <a:ext cx="750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Last</a:t>
            </a:r>
          </a:p>
          <a:p>
            <a:pPr algn="ctr" eaLnBrk="0" hangingPunct="0"/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+mn-cs"/>
              </a:rPr>
              <a:t>Slide</a:t>
            </a: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cs typeface="+mn-cs"/>
            </a:endParaRPr>
          </a:p>
        </p:txBody>
      </p:sp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>
          <a:xfrm rot="16200000">
            <a:off x="7710063" y="102626"/>
            <a:ext cx="685800" cy="651714"/>
          </a:xfrm>
          <a:prstGeom prst="actionButtonRetur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8"/>
          <p:cNvSpPr>
            <a:spLocks noGrp="1"/>
          </p:cNvSpPr>
          <p:nvPr>
            <p:ph type="ctrTitle"/>
          </p:nvPr>
        </p:nvSpPr>
        <p:spPr>
          <a:xfrm>
            <a:off x="1219200" y="2713038"/>
            <a:ext cx="7772400" cy="1858962"/>
          </a:xfrm>
        </p:spPr>
        <p:txBody>
          <a:bodyPr/>
          <a:lstStyle/>
          <a:p>
            <a:pPr algn="l"/>
            <a:r>
              <a:rPr lang="en-US" altLang="en-US" sz="4000" b="1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Explain why the power of positive relationships and attitude are important in becoming an effective leader.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2293FC-F648-41AF-B544-8104AD4F1EB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1438275"/>
            <a:ext cx="4114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+mj-lt"/>
              </a:rPr>
              <a:t>Lesson Goal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Learning Objectives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257800"/>
          </a:xfrm>
        </p:spPr>
        <p:txBody>
          <a:bodyPr/>
          <a:lstStyle/>
          <a:p>
            <a:pPr marL="457200" indent="-457200" eaLnBrk="1" hangingPunct="1">
              <a:buFont typeface="Arial" charset="0"/>
              <a:buChar char="•"/>
            </a:pPr>
            <a:endParaRPr lang="en-US" altLang="en-US" sz="10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</a:rPr>
              <a:t>State the two components of leading by example.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</a:rPr>
              <a:t>Explain the influence that the relationship between officers and their peers has on everyone’s performance.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</a:rPr>
              <a:t>State the characteristics of effective and successful officers.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12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/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104CD3A-CEB2-46E9-87F5-419FBCD182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Learning Objectives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 marL="457200" indent="-457200" eaLnBrk="1" hangingPunct="1">
              <a:buFont typeface="Arial" charset="0"/>
              <a:buChar char="•"/>
            </a:pPr>
            <a:endParaRPr lang="en-US" altLang="en-US" sz="10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</a:rPr>
              <a:t>Explain the influence that attitude has on everyone’s performance.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</a:rPr>
              <a:t>Identify the ways in which a leader can lose the respect of subordinates.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>
                <a:solidFill>
                  <a:srgbClr val="FFFFFF"/>
                </a:solidFill>
              </a:rPr>
              <a:t>Define the key term service reputation.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1200" dirty="0" smtClean="0">
              <a:solidFill>
                <a:srgbClr val="FFFFFF"/>
              </a:solidFill>
            </a:endParaRP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/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344F425-5750-4040-927A-34DAD6BAFE0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4581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7552036"/>
              </p:ext>
            </p:extLst>
          </p:nvPr>
        </p:nvGraphicFramePr>
        <p:xfrm>
          <a:off x="5175927" y="2590800"/>
          <a:ext cx="35941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Have you ever known a successful leader who didn't set a good example?</a:t>
            </a:r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(NS4-U4L1:LQ1)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653" y="3657600"/>
            <a:ext cx="7772400" cy="48006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sz="3600" dirty="0" smtClean="0"/>
              <a:t>Yes</a:t>
            </a:r>
          </a:p>
          <a:p>
            <a:pPr marL="514350" indent="-514350">
              <a:lnSpc>
                <a:spcPct val="100000"/>
              </a:lnSpc>
              <a:spcBef>
                <a:spcPct val="20000"/>
              </a:spcBef>
              <a:spcAft>
                <a:spcPct val="100000"/>
              </a:spcAft>
              <a:buFont typeface="Arial" charset="0"/>
              <a:buAutoNum type="alphaUcPeriod"/>
            </a:pPr>
            <a:r>
              <a:rPr lang="en-US" sz="3600" dirty="0" smtClean="0"/>
              <a:t>No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65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Discussion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257800"/>
          </a:xfrm>
        </p:spPr>
        <p:txBody>
          <a:bodyPr/>
          <a:lstStyle/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/>
              <a:t>How much of a difference does having a good relationship with a leader make?  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/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/>
              <a:t>Can a leader be successful without a good relationship with subordinates?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/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/>
              <a:t>Have you ever had the opportunity to be led by someone with a reliably good attitude?</a:t>
            </a:r>
          </a:p>
          <a:p>
            <a:pPr marL="457200" indent="-457200" eaLnBrk="1" hangingPunct="1">
              <a:buFont typeface="Arial" charset="0"/>
              <a:buChar char="•"/>
            </a:pPr>
            <a:endParaRPr lang="en-US" altLang="en-US" sz="2800" dirty="0" smtClean="0"/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altLang="en-US" sz="2800" dirty="0" smtClean="0"/>
              <a:t>If so, did their good cheer affect your performance?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250D4A1-11B0-4321-A533-7555ECF412F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Introduction</a:t>
            </a:r>
            <a:endParaRPr lang="en-US" altLang="en-US" sz="2400" smtClean="0"/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231775" y="990600"/>
            <a:ext cx="4568825" cy="5257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Naval officers are known by their </a:t>
            </a:r>
            <a:r>
              <a:rPr lang="en-US" altLang="en-US" sz="2800" dirty="0" smtClean="0">
                <a:solidFill>
                  <a:srgbClr val="FFFF00"/>
                </a:solidFill>
              </a:rPr>
              <a:t>service reputation </a:t>
            </a:r>
            <a:r>
              <a:rPr lang="en-US" altLang="en-US" sz="2800" dirty="0" smtClean="0"/>
              <a:t>– the unwritten, unspoken, unlisted net assessment of an officer’s pluses and minuses.</a:t>
            </a:r>
          </a:p>
          <a:p>
            <a:pPr eaLnBrk="1" hangingPunct="1"/>
            <a:endParaRPr lang="en-US" altLang="en-US" sz="1000" dirty="0" smtClean="0"/>
          </a:p>
          <a:p>
            <a:pPr eaLnBrk="1" hangingPunct="1"/>
            <a:r>
              <a:rPr lang="en-US" altLang="en-US" sz="2800" dirty="0" smtClean="0"/>
              <a:t>Officers know that their </a:t>
            </a:r>
            <a:r>
              <a:rPr lang="en-US" altLang="en-US" sz="2800" dirty="0" smtClean="0">
                <a:solidFill>
                  <a:srgbClr val="FFFF00"/>
                </a:solidFill>
              </a:rPr>
              <a:t>behavior</a:t>
            </a:r>
            <a:r>
              <a:rPr lang="en-US" altLang="en-US" sz="2800" dirty="0" smtClean="0"/>
              <a:t> and </a:t>
            </a:r>
            <a:r>
              <a:rPr lang="en-US" altLang="en-US" sz="2800" dirty="0" smtClean="0">
                <a:solidFill>
                  <a:srgbClr val="FFFF00"/>
                </a:solidFill>
              </a:rPr>
              <a:t>attitude</a:t>
            </a:r>
            <a:r>
              <a:rPr lang="en-US" altLang="en-US" sz="2800" dirty="0" smtClean="0"/>
              <a:t> affect people they work with and form the basis of their </a:t>
            </a:r>
            <a:r>
              <a:rPr lang="en-US" altLang="en-US" sz="2800" dirty="0" smtClean="0">
                <a:solidFill>
                  <a:srgbClr val="FFFF00"/>
                </a:solidFill>
              </a:rPr>
              <a:t>service reputation</a:t>
            </a:r>
            <a:r>
              <a:rPr lang="en-US" altLang="en-US" sz="2800" dirty="0" smtClean="0"/>
              <a:t>.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2765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143000"/>
            <a:ext cx="3886200" cy="2514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F3C16D5A-B3A5-49BD-94D7-53D02596CBE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7654" name="Footer Placeholder 4"/>
          <p:cNvSpPr>
            <a:spLocks noGrp="1"/>
          </p:cNvSpPr>
          <p:nvPr>
            <p:ph type="ftr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Placeholder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88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8486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Practical Advice for Leading by Example</a:t>
            </a:r>
          </a:p>
        </p:txBody>
      </p:sp>
      <p:sp>
        <p:nvSpPr>
          <p:cNvPr id="29700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419600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/>
              <a:t>ADM </a:t>
            </a:r>
            <a:r>
              <a:rPr lang="en-US" sz="2800" dirty="0" err="1" smtClean="0"/>
              <a:t>Kazuomi</a:t>
            </a:r>
            <a:r>
              <a:rPr lang="en-US" sz="2800" dirty="0" smtClean="0"/>
              <a:t> Uchida: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800" dirty="0" smtClean="0"/>
              <a:t>“An officer’s behavior considerably influences other individuals.”</a:t>
            </a:r>
          </a:p>
          <a:p>
            <a:pPr eaLnBrk="1" hangingPunct="1"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800" dirty="0" smtClean="0"/>
              <a:t>“He must be always unselfish and fair to subordinates.” </a:t>
            </a:r>
          </a:p>
          <a:p>
            <a:pPr eaLnBrk="1" hangingPunct="1">
              <a:defRPr/>
            </a:pPr>
            <a:endParaRPr lang="en-US" sz="1000" dirty="0" smtClean="0"/>
          </a:p>
          <a:p>
            <a:pPr eaLnBrk="1" hangingPunct="1">
              <a:defRPr/>
            </a:pPr>
            <a:r>
              <a:rPr lang="en-US" sz="2800" dirty="0" smtClean="0"/>
              <a:t>“An officer’s humanity is perceived through his behavior.”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08F9DE0-5DED-4092-8500-D87D2C681A3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8678" name="Footer Placeholder 4"/>
          <p:cNvSpPr>
            <a:spLocks noGrp="1"/>
          </p:cNvSpPr>
          <p:nvPr>
            <p:ph type="ftr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smtClean="0">
                <a:solidFill>
                  <a:srgbClr val="FFFFFF"/>
                </a:solidFill>
              </a:rPr>
              <a:t>Lesson 04.01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Summary of changes as of 5/17&amp;quot;&quot;/&gt;&lt;property id=&quot;20307&quot; value=&quot;300&quot;/&gt;&lt;/object&gt;&lt;object type=&quot;3&quot; unique_id=&quot;10005&quot;&gt;&lt;property id=&quot;20148&quot; value=&quot;5&quot;/&gt;&lt;property id=&quot;20300&quot; value=&quot;Slide 2&quot;/&gt;&lt;property id=&quot;20307&quot; value=&quot;299&quot;/&gt;&lt;/object&gt;&lt;object type=&quot;3&quot; unique_id=&quot;10006&quot;&gt;&lt;property id=&quot;20148&quot; value=&quot;5&quot;/&gt;&lt;property id=&quot;20300&quot; value=&quot;Slide 3&quot;/&gt;&lt;property id=&quot;20307&quot; value=&quot;301&quot;/&gt;&lt;/object&gt;&lt;object type=&quot;3&quot; unique_id=&quot;10007&quot;&gt;&lt;property id=&quot;20148&quot; value=&quot;5&quot;/&gt;&lt;property id=&quot;20300&quot; value=&quot;Slide 4 - &amp;quot;Overview&amp;quot;&quot;/&gt;&lt;property id=&quot;20307&quot; value=&quot;260&quot;/&gt;&lt;/object&gt;&lt;object type=&quot;3&quot; unique_id=&quot;10008&quot;&gt;&lt;property id=&quot;20148&quot; value=&quot;5&quot;/&gt;&lt;property id=&quot;20300&quot; value=&quot;Slide 5 - &amp;quot;Learning Objectives&amp;quot;&quot;/&gt;&lt;property id=&quot;20307&quot; value=&quot;261&quot;/&gt;&lt;/object&gt;&lt;object type=&quot;3&quot; unique_id=&quot;10009&quot;&gt;&lt;property id=&quot;20148&quot; value=&quot;5&quot;/&gt;&lt;property id=&quot;20300&quot; value=&quot;Slide 6 - &amp;quot;Learning Objectives&amp;quot;&quot;/&gt;&lt;property id=&quot;20307&quot; value=&quot;264&quot;/&gt;&lt;/object&gt;&lt;object type=&quot;3&quot; unique_id=&quot;10010&quot;&gt;&lt;property id=&quot;20148&quot; value=&quot;5&quot;/&gt;&lt;property id=&quot;20300&quot; value=&quot;Slide 7 - &amp;quot;A1 Example&amp;quot;&quot;/&gt;&lt;property id=&quot;20307&quot; value=&quot;265&quot;/&gt;&lt;/object&gt;&lt;object type=&quot;3&quot; unique_id=&quot;10011&quot;&gt;&lt;property id=&quot;20148&quot; value=&quot;5&quot;/&gt;&lt;property id=&quot;20300&quot; value=&quot;Slide 8 - &amp;quot;A2 Example&amp;quot;&quot;/&gt;&lt;property id=&quot;20307&quot; value=&quot;266&quot;/&gt;&lt;/object&gt;&lt;object type=&quot;3&quot; unique_id=&quot;10012&quot;&gt;&lt;property id=&quot;20148&quot; value=&quot;5&quot;/&gt;&lt;property id=&quot;20300&quot; value=&quot;Slide 9 - &amp;quot;A3 Example&amp;quot;&quot;/&gt;&lt;property id=&quot;20307&quot; value=&quot;267&quot;/&gt;&lt;/object&gt;&lt;object type=&quot;3&quot; unique_id=&quot;10013&quot;&gt;&lt;property id=&quot;20148&quot; value=&quot;5&quot;/&gt;&lt;property id=&quot;20300&quot; value=&quot;Slide 10 - &amp;quot;B1 Example&amp;quot;&quot;/&gt;&lt;property id=&quot;20307&quot; value=&quot;268&quot;/&gt;&lt;/object&gt;&lt;object type=&quot;3&quot; unique_id=&quot;10014&quot;&gt;&lt;property id=&quot;20148&quot; value=&quot;5&quot;/&gt;&lt;property id=&quot;20300&quot; value=&quot;Slide 11 - &amp;quot;B2 Example&amp;quot;&quot;/&gt;&lt;property id=&quot;20307&quot; value=&quot;269&quot;/&gt;&lt;/object&gt;&lt;object type=&quot;3&quot; unique_id=&quot;10015&quot;&gt;&lt;property id=&quot;20148&quot; value=&quot;5&quot;/&gt;&lt;property id=&quot;20300&quot; value=&quot;Slide 12 - &amp;quot;B3 Example&amp;quot;&quot;/&gt;&lt;property id=&quot;20307&quot; value=&quot;298&quot;/&gt;&lt;/object&gt;&lt;object type=&quot;3&quot; unique_id=&quot;10016&quot;&gt;&lt;property id=&quot;20148&quot; value=&quot;5&quot;/&gt;&lt;property id=&quot;20300&quot; value=&quot;Slide 13 - &amp;quot;C1 Example&amp;quot;&quot;/&gt;&lt;property id=&quot;20307&quot; value=&quot;270&quot;/&gt;&lt;/object&gt;&lt;object type=&quot;3&quot; unique_id=&quot;10017&quot;&gt;&lt;property id=&quot;20148&quot; value=&quot;5&quot;/&gt;&lt;property id=&quot;20300&quot; value=&quot;Slide 14 - &amp;quot;C2 Example&amp;quot;&quot;/&gt;&lt;property id=&quot;20307&quot; value=&quot;271&quot;/&gt;&lt;/object&gt;&lt;object type=&quot;3&quot; unique_id=&quot;10018&quot;&gt;&lt;property id=&quot;20148&quot; value=&quot;5&quot;/&gt;&lt;property id=&quot;20300&quot; value=&quot;Slide 15 - &amp;quot;Summary&amp;quot;&quot;/&gt;&lt;property id=&quot;20307&quot; value=&quot;272&quot;/&gt;&lt;/object&gt;&lt;object type=&quot;3&quot; unique_id=&quot;10019&quot;&gt;&lt;property id=&quot;20148&quot; value=&quot;5&quot;/&gt;&lt;property id=&quot;20300&quot; value=&quot;Slide 16 - &amp;quot;Administrative Break&amp;quot;&quot;/&gt;&lt;property id=&quot;20307&quot; value=&quot;273&quot;/&gt;&lt;/object&gt;&lt;object type=&quot;3&quot; unique_id=&quot;10020&quot;&gt;&lt;property id=&quot;20148&quot; value=&quot;5&quot;/&gt;&lt;property id=&quot;20300&quot; value=&quot;Slide 17 - &amp;quot;Hyperlink Example&amp;quot;&quot;/&gt;&lt;property id=&quot;20307&quot; value=&quot;274&quot;/&gt;&lt;/object&gt;&lt;object type=&quot;3&quot; unique_id=&quot;10021&quot;&gt;&lt;property id=&quot;20148&quot; value=&quot;5&quot;/&gt;&lt;property id=&quot;20300&quot; value=&quot;Slide 18 - &amp;quot;Hyperlink Content 1&amp;quot;&quot;/&gt;&lt;property id=&quot;20307&quot; value=&quot;275&quot;/&gt;&lt;/object&gt;&lt;object type=&quot;3&quot; unique_id=&quot;10022&quot;&gt;&lt;property id=&quot;20148&quot; value=&quot;5&quot;/&gt;&lt;property id=&quot;20300&quot; value=&quot;Slide 19 - &amp;quot;Hyperlink Content 2&amp;quot;&quot;/&gt;&lt;property id=&quot;20307&quot; value=&quot;276&quot;/&gt;&lt;/object&gt;&lt;object type=&quot;3&quot; unique_id=&quot;10023&quot;&gt;&lt;property id=&quot;20148&quot; value=&quot;5&quot;/&gt;&lt;property id=&quot;20300&quot; value=&quot;Slide 20 - &amp;quot;Highlight Screen Elements&amp;quot;&quot;/&gt;&lt;property id=&quot;20307&quot; value=&quot;280&quot;/&gt;&lt;/object&gt;&lt;object type=&quot;3&quot; unique_id=&quot;10025&quot;&gt;&lt;property id=&quot;20148&quot; value=&quot;5&quot;/&gt;&lt;property id=&quot;20300&quot; value=&quot;Slide 21 - &amp;quot;Shutdown&amp;quot;&quot;/&gt;&lt;property id=&quot;20307&quot; value=&quot;295&quot;/&gt;&lt;/object&gt;&lt;object type=&quot;3&quot; unique_id=&quot;10027&quot;&gt;&lt;property id=&quot;20148&quot; value=&quot;5&quot;/&gt;&lt;property id=&quot;20300&quot; value=&quot;Slide 22 - &amp;quot;Shutdown&amp;quot;&quot;/&gt;&lt;property id=&quot;20307&quot; value=&quot;297&quot;/&gt;&lt;/object&gt;&lt;object type=&quot;3&quot; unique_id=&quot;10028&quot;&gt;&lt;property id=&quot;20148&quot; value=&quot;5&quot;/&gt;&lt;property id=&quot;20300&quot; value=&quot;Slide 25 - &amp;quot;Graphic Callout Example&amp;quot;&quot;/&gt;&lt;property id=&quot;20307&quot; value=&quot;278&quot;/&gt;&lt;/object&gt;&lt;object type=&quot;3&quot; unique_id=&quot;10029&quot;&gt;&lt;property id=&quot;20148&quot; value=&quot;5&quot;/&gt;&lt;property id=&quot;20300&quot; value=&quot;Slide 26&quot;/&gt;&lt;property id=&quot;20307&quot; value=&quot;302&quot;/&gt;&lt;/object&gt;&lt;object type=&quot;3&quot; unique_id=&quot;10160&quot;&gt;&lt;property id=&quot;20148&quot; value=&quot;5&quot;/&gt;&lt;property id=&quot;20300&quot; value=&quot;Slide 23 - &amp;quot;Steps&amp;quot;&quot;/&gt;&lt;property id=&quot;20307&quot; value=&quot;303&quot;/&gt;&lt;/object&gt;&lt;object type=&quot;3&quot; unique_id=&quot;10161&quot;&gt;&lt;property id=&quot;20148&quot; value=&quot;5&quot;/&gt;&lt;property id=&quot;20300&quot; value=&quot;Slide 24 - &amp;quot;Steps&amp;quot;&quot;/&gt;&lt;property id=&quot;20307&quot; value=&quot;304&quot;/&gt;&lt;/object&gt;&lt;/object&gt;&lt;/object&gt;&lt;/database&gt;"/>
  <p:tag name="SECTOMILLISECCONVERTED" val="1"/>
  <p:tag name="TPPRESENTATIONGUID" val="edbf6b11-6d3d-42d8-b8a9-2e3f61299ef5"/>
  <p:tag name="WASPOLLED" val="A32A82E7D49F41CDAA6FF453A784DFDF"/>
  <p:tag name="TPVERSION" val="6"/>
  <p:tag name="TPFULLVERSION" val="6.2.1.5"/>
  <p:tag name="PPTVERSION" val="15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  <p:tag name="TYPE" val="9"/>
  <p:tag name="DEFINEDCOLORS" val="3,6,10,45,32,50,13,4,9,55,1"/>
  <p:tag name="COLORTYPE" val="SCHEME"/>
  <p:tag name="LABELFORMAT" val="1"/>
  <p:tag name="NUMBERFORMAT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rueFalse"/>
  <p:tag name="HASRESULTS" val="False"/>
  <p:tag name="LIVECHARTING" val="False"/>
  <p:tag name="TPQUESTIONXML" val="﻿&lt;?xml version=&quot;1.0&quot; encoding=&quot;utf-8&quot;?&gt;&#10;&lt;questionlist&gt;&#10;    &lt;properties&gt;&#10;        &lt;guid&gt;811A134BF94540DAAB63830876EADC4B&lt;/guid&gt;&#10;        &lt;description /&gt;&#10;        &lt;date&gt;7/9/2015 10:14:43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22F9FC242B84B469AF00E3CC8EF28C7&lt;/guid&gt;&#10;            &lt;repollguid&gt;E9D31E18DC2141AD971B3881DE10F740&lt;/repollguid&gt;&#10;            &lt;sourceid&gt;3046FDDBFA3C421891BFD858F35B37EB&lt;/sourceid&gt;&#10;            &lt;questiontext&gt;Behavior is a basic element of setting the example.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01BC1642F49E46E0855902AA50032956&lt;/guid&gt;&#10;                    &lt;answertext&gt;True&lt;/answertext&gt;&#10;                    &lt;valuetype&gt;1&lt;/valuetype&gt;&#10;                &lt;/answer&gt;&#10;                &lt;answer&gt;&#10;                    &lt;guid&gt;B299BB2F5F174ED2A540BD77E4CD1C6C&lt;/guid&gt;&#10;                    &lt;answertext&gt;False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1"/>
  <p:tag name="NUMBERFORMAT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CORECALCULATION" val="1"/>
  <p:tag name="NUMBERTODISPLAY" val="10"/>
  <p:tag name="PARTICIPANTDISPLAY" val="1"/>
  <p:tag name="DISPLAYPOINTSLESSTHANONE" val="False"/>
  <p:tag name="CORRECTONLY" val="False"/>
  <p:tag name="TYPE" val="ParticipantLeaderboardS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HASRESULTS" val="False"/>
  <p:tag name="LIVECHARTING" val="False"/>
  <p:tag name="TPQUESTIONXML" val="﻿&lt;?xml version=&quot;1.0&quot; encoding=&quot;utf-8&quot;?&gt;&#10;&lt;questionlist&gt;&#10;    &lt;properties&gt;&#10;        &lt;guid&gt;C2282FD8493B4B2A95535F4123609629&lt;/guid&gt;&#10;        &lt;description /&gt;&#10;        &lt;date&gt;7/9/2015 10:14:43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123F23FC4974E42BBB2CBE91037B892&lt;/guid&gt;&#10;            &lt;repollguid&gt;4E4AEA1B097043ACB40A9277D731F92F&lt;/repollguid&gt;&#10;            &lt;sourceid&gt;7FA29E6AD14F4C3AAA8E919E846FC815&lt;/sourceid&gt;&#10;            &lt;questiontext&gt;Have you ever known a successful leader who didn't set a good example?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55C695C88D8A431EAE47F754D8848B50&lt;/guid&gt;&#10;                    &lt;answertext&gt;Yes&lt;/answertext&gt;&#10;                    &lt;valuetype&gt;0&lt;/valuetype&gt;&#10;                &lt;/answer&gt;&#10;                &lt;answer&gt;&#10;                    &lt;guid&gt;D1EAA73579524F2F8D9B6FA8AF4A8259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1"/>
  <p:tag name="NUMBERFORMAT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rueFalse"/>
  <p:tag name="HASRESULTS" val="False"/>
  <p:tag name="LIVECHARTING" val="False"/>
  <p:tag name="TPQUESTIONXML" val="﻿&lt;?xml version=&quot;1.0&quot; encoding=&quot;utf-8&quot;?&gt;&#10;&lt;questionlist&gt;&#10;    &lt;properties&gt;&#10;        &lt;guid&gt;CBEE81111E9142EEBA07B84AB201A122&lt;/guid&gt;&#10;        &lt;description /&gt;&#10;        &lt;date&gt;7/9/2015 10:14:43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644ED4306354B8CA4D7A7CE5C576308&lt;/guid&gt;&#10;            &lt;repollguid&gt;271A43F12B954A3D9E6FF821BCE4C509&lt;/repollguid&gt;&#10;            &lt;sourceid&gt;42FC4965EF2F45EA9F782985E383378D&lt;/sourceid&gt;&#10;            &lt;questiontext&gt;Officers can develop good relationships with subordinates that include camaraderie and discipline.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554CED4981CE43E5BED302482B0BE52F&lt;/guid&gt;&#10;                    &lt;answertext&gt;True&lt;/answertext&gt;&#10;                    &lt;valuetype&gt;1&lt;/valuetype&gt;&#10;                &lt;/answer&gt;&#10;                &lt;answer&gt;&#10;                    &lt;guid&gt;DD42B6EC8CCD49858B260A32D29F6CC6&lt;/guid&gt;&#10;                    &lt;answertext&gt;False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1"/>
  <p:tag name="NUMBERFORMAT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HASRESULTS" val="False"/>
  <p:tag name="LIVECHARTING" val="False"/>
  <p:tag name="TPQUESTIONXML" val="﻿&lt;?xml version=&quot;1.0&quot; encoding=&quot;utf-8&quot;?&gt;&#10;&lt;questionlist&gt;&#10;    &lt;properties&gt;&#10;        &lt;guid&gt;CFC7F4B47EB043E5926DFCCD99C783FF&lt;/guid&gt;&#10;        &lt;description /&gt;&#10;        &lt;date&gt;7/9/2015 10:14:43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11D92ED768D4A67A5E84084B33A3D6A&lt;/guid&gt;&#10;            &lt;repollguid&gt;691FECDE6E2D4F9D8874B038382C0BD2&lt;/repollguid&gt;&#10;            &lt;sourceid&gt;0EF735C1DD1C409FAD6C71588326D5E7&lt;/sourceid&gt;&#10;            &lt;questiontext&gt;Officers can strengthen their units through _______.&lt;/questiontext&gt;&#10;            &lt;showresults&gt;True&lt;/showresults&gt;&#10;            &lt;responsegrid&gt;0&lt;/responsegrid&gt;&#10;            &lt;countdowntimer&gt;False&lt;/countdowntimer&gt;&#10;            &lt;standards&gt;&#10;                &lt;standard&gt;&#10;                    &lt;source&gt;Custom&lt;/source&gt;&#10;                    &lt;guid /&gt;&#10;                    &lt;text&gt;1&lt;/text&gt;&#10;                &lt;/standard&gt;&#10;                &lt;standard&gt;&#10;                    &lt;source&gt;Custom&lt;/source&gt;&#10;                    &lt;guid /&gt;&#10;                    &lt;text&gt;Lesson Question&lt;/text&gt;&#10;                &lt;/standard&gt;&#10;            &lt;/standards&gt;&#10;            &lt;correctvalue&gt;10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E4F785B4A4C64CE892D15C8B0D2E5853&lt;/guid&gt;&#10;                    &lt;answertext&gt;willingness to compromise&lt;/answertext&gt;&#10;                    &lt;valuetype&gt;-1&lt;/valuetype&gt;&#10;                &lt;/answer&gt;&#10;                &lt;answer&gt;&#10;                    &lt;guid&gt;30C3E75D64A343F88CEC70AC7178477B&lt;/guid&gt;&#10;                    &lt;answertext&gt;keeping a positive attitude&lt;/answertext&gt;&#10;                    &lt;valuetype&gt;-1&lt;/valuetype&gt;&#10;                &lt;/answer&gt;&#10;                &lt;answer&gt;&#10;                    &lt;guid&gt;C82D064CE6FE4C1A86475F86B947ACE4&lt;/guid&gt;&#10;                    &lt;answertext&gt;positive and constructive criticism&lt;/answertext&gt;&#10;                    &lt;valuetype&gt;-1&lt;/valuetype&gt;&#10;                &lt;/answer&gt;&#10;                &lt;answer&gt;&#10;                    &lt;guid&gt;F8EC13DFC287449BA373AA0E0E893B45&lt;/guid&gt;&#10;                    &lt;answertext&gt;All of the above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False"/>
</p:tagLst>
</file>

<file path=ppt/theme/theme1.xml><?xml version="1.0" encoding="utf-8"?>
<a:theme xmlns:a="http://schemas.openxmlformats.org/drawingml/2006/main" name="2_Custom Design">
  <a:themeElements>
    <a:clrScheme name="Gold Blue">
      <a:dk1>
        <a:srgbClr val="002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C000"/>
      </a:hlink>
      <a:folHlink>
        <a:srgbClr val="A8D6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C800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8788</TotalTime>
  <Words>932</Words>
  <Application>Microsoft Office PowerPoint</Application>
  <PresentationFormat>On-screen Show (4:3)</PresentationFormat>
  <Paragraphs>224</Paragraphs>
  <Slides>29</Slides>
  <Notes>24</Notes>
  <HiddenSlides>2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Calibri Light</vt:lpstr>
      <vt:lpstr>Arial</vt:lpstr>
      <vt:lpstr>2_Custom Design</vt:lpstr>
      <vt:lpstr>Office Theme</vt:lpstr>
      <vt:lpstr>Custom Design</vt:lpstr>
      <vt:lpstr>TPC JROTC</vt:lpstr>
      <vt:lpstr>NJROTC NS-4 Leadership and Ethics</vt:lpstr>
      <vt:lpstr>Lesson 04.01  Relationships and Attitude</vt:lpstr>
      <vt:lpstr>Explain why the power of positive relationships and attitude are important in becoming an effective leader.</vt:lpstr>
      <vt:lpstr>Learning Objectives</vt:lpstr>
      <vt:lpstr>Learning Objectives</vt:lpstr>
      <vt:lpstr>Have you ever known a successful leader who didn't set a good example?</vt:lpstr>
      <vt:lpstr>Discussion</vt:lpstr>
      <vt:lpstr>Introduction</vt:lpstr>
      <vt:lpstr>Practical Advice for Leading by Example</vt:lpstr>
      <vt:lpstr>The Power of Positive Relationships</vt:lpstr>
      <vt:lpstr>Camaraderie with Discipline</vt:lpstr>
      <vt:lpstr>Camaraderie with Discipline</vt:lpstr>
      <vt:lpstr>CNO Jonathan Greenert</vt:lpstr>
      <vt:lpstr>Officers can develop good relationships with subordinates that include camaraderie and discipline.</vt:lpstr>
      <vt:lpstr>Effective and Successful Officers</vt:lpstr>
      <vt:lpstr>Effective and Successful Officers</vt:lpstr>
      <vt:lpstr>Effective and Successful Officers</vt:lpstr>
      <vt:lpstr>The Power of a Positive Attitude</vt:lpstr>
      <vt:lpstr>The Power of a Positive Attitude</vt:lpstr>
      <vt:lpstr>Officers can strengthen their units through _______.</vt:lpstr>
      <vt:lpstr>Setting the Example</vt:lpstr>
      <vt:lpstr>Setting the Example</vt:lpstr>
      <vt:lpstr>Setting the Example</vt:lpstr>
      <vt:lpstr>ADM Gary Roughead</vt:lpstr>
      <vt:lpstr>Behavior is a basic element of setting the example.</vt:lpstr>
      <vt:lpstr>Lesson Summary</vt:lpstr>
      <vt:lpstr>Lesson Summary</vt:lpstr>
      <vt:lpstr>Leaderboard</vt:lpstr>
      <vt:lpstr>Whiteboard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ckinsell</dc:creator>
  <cp:lastModifiedBy>Andy Bennetts</cp:lastModifiedBy>
  <cp:revision>749</cp:revision>
  <dcterms:created xsi:type="dcterms:W3CDTF">2011-03-14T22:07:31Z</dcterms:created>
  <dcterms:modified xsi:type="dcterms:W3CDTF">2015-09-22T20:41:08Z</dcterms:modified>
</cp:coreProperties>
</file>